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88825"/>
  <p:notesSz cx="6858000" cy="9144000"/>
  <p:embeddedFontLst>
    <p:embeddedFont>
      <p:font typeface="Corben"/>
      <p:bold r:id="rId35"/>
    </p:embeddedFont>
    <p:embeddedFont>
      <p:font typeface="Quattrocento Sans"/>
      <p:regular r:id="rId36"/>
      <p:bold r:id="rId37"/>
      <p:italic r:id="rId38"/>
      <p:boldItalic r:id="rId39"/>
    </p:embeddedFont>
    <p:embeddedFont>
      <p:font typeface="Arial Black"/>
      <p:regular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WK1QPQmjO482+fzDGjs/mpDmX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orben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attrocentoSans-bold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regular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3" name="Google Shape;130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6" name="Google Shape;161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9" name="Google Shape;13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1" name="Google Shape;13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0" name="Google Shape;13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4" name="Google Shape;14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safely remove this slide. This slide design was provided by SlideModel.com – You can download more templates, shapes and elements for PowerPoint from http://slidemodel.com</a:t>
            </a:r>
            <a:endParaRPr/>
          </a:p>
        </p:txBody>
      </p:sp>
      <p:sp>
        <p:nvSpPr>
          <p:cNvPr id="1430" name="Google Shape;143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5f19cd073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5f19cd07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25f19cd0735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subTitle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" name="Google Shape;21;p30"/>
          <p:cNvGrpSpPr/>
          <p:nvPr/>
        </p:nvGrpSpPr>
        <p:grpSpPr>
          <a:xfrm>
            <a:off x="17319" y="-251714"/>
            <a:ext cx="4117369" cy="6668280"/>
            <a:chOff x="117748" y="1"/>
            <a:chExt cx="3527025" cy="6668280"/>
          </a:xfrm>
        </p:grpSpPr>
        <p:sp>
          <p:nvSpPr>
            <p:cNvPr id="22" name="Google Shape;22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7" name="Google Shape;307;p30"/>
          <p:cNvSpPr txBox="1"/>
          <p:nvPr>
            <p:ph idx="11" type="ftr"/>
          </p:nvPr>
        </p:nvSpPr>
        <p:spPr>
          <a:xfrm>
            <a:off x="419885" y="608959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0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/>
          <p:nvPr>
            <p:ph idx="1" type="body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39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/>
          <p:nvPr>
            <p:ph idx="2" type="pic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0" name="Google Shape;670;p40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41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41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41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414164" y="63736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566564" y="65260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42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2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42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43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43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3"/>
          <p:cNvSpPr txBox="1"/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9723323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10180218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1063711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11094007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155090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2007807" y="336534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1774014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11317120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086022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10403331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994643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9723323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10180218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1063711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1094007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155090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2007807" y="3811572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11774014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317120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086022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0403331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994643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9723323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10180218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4"/>
          <p:cNvSpPr/>
          <p:nvPr/>
        </p:nvSpPr>
        <p:spPr>
          <a:xfrm>
            <a:off x="1063711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4"/>
          <p:cNvSpPr/>
          <p:nvPr/>
        </p:nvSpPr>
        <p:spPr>
          <a:xfrm>
            <a:off x="11094007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155090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12007807" y="4257798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11774014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1317120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1086022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10403331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994643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9723323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10180218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1063711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11094007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55090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4"/>
          <p:cNvSpPr/>
          <p:nvPr/>
        </p:nvSpPr>
        <p:spPr>
          <a:xfrm>
            <a:off x="12007807" y="4704024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4"/>
          <p:cNvSpPr/>
          <p:nvPr/>
        </p:nvSpPr>
        <p:spPr>
          <a:xfrm>
            <a:off x="11774014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11317120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1086022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0403331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4"/>
          <p:cNvSpPr/>
          <p:nvPr/>
        </p:nvSpPr>
        <p:spPr>
          <a:xfrm>
            <a:off x="994643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9723323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0180218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1063711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11094007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1155090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12007807" y="5150250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11774014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11317120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1086022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0403331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994643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9723323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0180218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1063711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11094007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1155090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12007807" y="559656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1774014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1317120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086022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10403331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994643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9723323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10180218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063711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4"/>
          <p:cNvSpPr/>
          <p:nvPr/>
        </p:nvSpPr>
        <p:spPr>
          <a:xfrm>
            <a:off x="11094007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1155090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12007807" y="6042791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11774014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4"/>
          <p:cNvSpPr/>
          <p:nvPr/>
        </p:nvSpPr>
        <p:spPr>
          <a:xfrm>
            <a:off x="11317120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1086022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10403331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994643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4"/>
          <p:cNvSpPr/>
          <p:nvPr/>
        </p:nvSpPr>
        <p:spPr>
          <a:xfrm>
            <a:off x="9723323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4"/>
          <p:cNvSpPr/>
          <p:nvPr/>
        </p:nvSpPr>
        <p:spPr>
          <a:xfrm>
            <a:off x="10180218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4"/>
          <p:cNvSpPr/>
          <p:nvPr/>
        </p:nvSpPr>
        <p:spPr>
          <a:xfrm>
            <a:off x="1063711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4"/>
          <p:cNvSpPr/>
          <p:nvPr/>
        </p:nvSpPr>
        <p:spPr>
          <a:xfrm>
            <a:off x="11094007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4"/>
          <p:cNvSpPr/>
          <p:nvPr/>
        </p:nvSpPr>
        <p:spPr>
          <a:xfrm>
            <a:off x="1155090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2007806" y="6489032"/>
            <a:ext cx="83242" cy="101210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11774014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11317120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1086022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10403331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/>
          <p:nvPr/>
        </p:nvSpPr>
        <p:spPr>
          <a:xfrm>
            <a:off x="994643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9723323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10180218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4"/>
          <p:cNvSpPr/>
          <p:nvPr/>
        </p:nvSpPr>
        <p:spPr>
          <a:xfrm>
            <a:off x="1063711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1094007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155090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12007807" y="2919119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11774014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11317120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1086022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10403331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994643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11774014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11317120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1086022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4" name="Google Shape;794;p44"/>
          <p:cNvSpPr/>
          <p:nvPr/>
        </p:nvSpPr>
        <p:spPr>
          <a:xfrm>
            <a:off x="10403331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994643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6" name="Google Shape;796;p44"/>
          <p:cNvSpPr txBox="1"/>
          <p:nvPr>
            <p:ph idx="11" type="ftr"/>
          </p:nvPr>
        </p:nvSpPr>
        <p:spPr>
          <a:xfrm>
            <a:off x="617647" y="51094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44"/>
          <p:cNvSpPr txBox="1"/>
          <p:nvPr>
            <p:ph idx="1" type="body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798" name="Google Shape;798;p44"/>
          <p:cNvSpPr txBox="1"/>
          <p:nvPr>
            <p:ph idx="2" type="body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799" name="Google Shape;799;p44"/>
          <p:cNvSpPr txBox="1"/>
          <p:nvPr>
            <p:ph idx="3" type="body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0" name="Google Shape;800;p44"/>
          <p:cNvSpPr txBox="1"/>
          <p:nvPr>
            <p:ph idx="4" type="body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1" name="Google Shape;801;p44"/>
          <p:cNvSpPr txBox="1"/>
          <p:nvPr>
            <p:ph idx="5" type="body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2" name="Google Shape;802;p44"/>
          <p:cNvSpPr txBox="1"/>
          <p:nvPr>
            <p:ph idx="6" type="body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3" name="Google Shape;803;p44"/>
          <p:cNvSpPr txBox="1"/>
          <p:nvPr>
            <p:ph idx="12" type="sldNum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97778" y="565078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5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812" name="Google Shape;812;p4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7" name="Google Shape;1097;p46"/>
          <p:cNvSpPr/>
          <p:nvPr/>
        </p:nvSpPr>
        <p:spPr>
          <a:xfrm rot="-5400000">
            <a:off x="5751251" y="420426"/>
            <a:ext cx="4225800" cy="8649348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46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46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46"/>
          <p:cNvSpPr txBox="1"/>
          <p:nvPr>
            <p:ph idx="1" type="body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46"/>
          <p:cNvSpPr txBox="1"/>
          <p:nvPr>
            <p:ph idx="2" type="body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2" name="Google Shape;1102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6" name="Google Shape;1106;p47"/>
          <p:cNvSpPr txBox="1"/>
          <p:nvPr>
            <p:ph idx="12" type="sldNum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47"/>
          <p:cNvSpPr/>
          <p:nvPr>
            <p:ph idx="2" type="pic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47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109" name="Google Shape;1109;p47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0" name="Google Shape;1290;p47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1" name="Google Shape;1291;p47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92" name="Google Shape;12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 flipH="1" rot="10800000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2" name="Google Shape;312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1" name="Google Shape;521;p31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1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31"/>
          <p:cNvSpPr/>
          <p:nvPr>
            <p:ph idx="2" type="pic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5" name="Google Shape;5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2"/>
          <p:cNvSpPr txBox="1"/>
          <p:nvPr>
            <p:ph idx="11" type="ftr"/>
          </p:nvPr>
        </p:nvSpPr>
        <p:spPr>
          <a:xfrm>
            <a:off x="463639" y="5759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/>
          <p:nvPr>
            <p:ph idx="2" type="pic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2">
  <p:cSld name="Title - 2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4319338" y="6408740"/>
            <a:ext cx="3431005" cy="30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0846469" y="64087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/>
          <p:nvPr/>
        </p:nvSpPr>
        <p:spPr>
          <a:xfrm flipH="1">
            <a:off x="1588" y="627903"/>
            <a:ext cx="560273" cy="270354"/>
          </a:xfrm>
          <a:custGeom>
            <a:rect b="b" l="l" r="r" t="t"/>
            <a:pathLst>
              <a:path extrusionOk="0" h="3987559" w="1616139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Quattrocento Sans"/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/>
          <p:nvPr>
            <p:ph type="title"/>
          </p:nvPr>
        </p:nvSpPr>
        <p:spPr>
          <a:xfrm>
            <a:off x="594393" y="627903"/>
            <a:ext cx="10512862" cy="716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200"/>
              <a:buFont typeface="Calibri"/>
              <a:buNone/>
              <a:defRPr b="1" sz="2199">
                <a:solidFill>
                  <a:srgbClr val="323F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model2">
  <p:cSld name="slidemodel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35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261764" y="317968"/>
            <a:ext cx="10708179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189756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36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37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 flipH="1" rot="10800000">
            <a:off x="0" y="-341313"/>
            <a:ext cx="12188825" cy="161925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4" name="Google Shape;14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29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29.jp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8.jpg"/><Relationship Id="rId8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36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38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7.jpg"/><Relationship Id="rId9" Type="http://schemas.openxmlformats.org/officeDocument/2006/relationships/image" Target="../media/image30.jp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49.207.10.109:565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"/>
          <p:cNvSpPr txBox="1"/>
          <p:nvPr>
            <p:ph idx="1" type="subTitle"/>
          </p:nvPr>
        </p:nvSpPr>
        <p:spPr>
          <a:xfrm>
            <a:off x="4213171" y="3797524"/>
            <a:ext cx="8334863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b="1" lang="en-US" sz="4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40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9" name="Google Shape;1299;p1"/>
          <p:cNvSpPr txBox="1"/>
          <p:nvPr>
            <p:ph type="ctrTitle"/>
          </p:nvPr>
        </p:nvSpPr>
        <p:spPr>
          <a:xfrm>
            <a:off x="4213171" y="105273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"/>
          <p:cNvSpPr txBox="1"/>
          <p:nvPr>
            <p:ph type="title"/>
          </p:nvPr>
        </p:nvSpPr>
        <p:spPr>
          <a:xfrm>
            <a:off x="384985" y="262360"/>
            <a:ext cx="7776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is it different from WM</a:t>
            </a:r>
            <a:endParaRPr b="1"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8" name="Google Shape;144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35" y="1151968"/>
            <a:ext cx="9432900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 txBox="1"/>
          <p:nvPr>
            <p:ph type="title"/>
          </p:nvPr>
        </p:nvSpPr>
        <p:spPr>
          <a:xfrm>
            <a:off x="765820" y="182562"/>
            <a:ext cx="6286871" cy="755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b="1" lang="en-US" sz="3600">
                <a:solidFill>
                  <a:schemeClr val="lt1"/>
                </a:solidFill>
              </a:rPr>
              <a:t>Key Features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454" name="Google Shape;1454;p10"/>
          <p:cNvSpPr txBox="1"/>
          <p:nvPr>
            <p:ph idx="1" type="body"/>
          </p:nvPr>
        </p:nvSpPr>
        <p:spPr>
          <a:xfrm>
            <a:off x="319150" y="932259"/>
            <a:ext cx="8562484" cy="299324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57120" lvl="0" marL="4571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perform deconsolidation of handling units which contain different products before putting them away in different storage sections.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perform executable tasks like work packages, consisting of warehouse tasks warehouse employees should perform as part of warehouse management activities.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manage track vehicles and transportation units from yard check-in to yard checkout, including movements’ tasks within the yard.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use of activity areas, resource management, transportation management, perform deconsolidation, etc.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Warehouse activity can be monitored in warehouse monitor.</a:t>
            </a:r>
            <a:endParaRPr/>
          </a:p>
        </p:txBody>
      </p:sp>
      <p:grpSp>
        <p:nvGrpSpPr>
          <p:cNvPr id="1455" name="Google Shape;1455;p10"/>
          <p:cNvGrpSpPr/>
          <p:nvPr/>
        </p:nvGrpSpPr>
        <p:grpSpPr>
          <a:xfrm>
            <a:off x="10406333" y="0"/>
            <a:ext cx="1757362" cy="6858000"/>
            <a:chOff x="10431463" y="1588"/>
            <a:chExt cx="1757362" cy="6858000"/>
          </a:xfrm>
        </p:grpSpPr>
        <p:grpSp>
          <p:nvGrpSpPr>
            <p:cNvPr id="1456" name="Google Shape;1456;p10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457" name="Google Shape;1457;p10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10"/>
              <p:cNvSpPr/>
              <p:nvPr/>
            </p:nvSpPr>
            <p:spPr>
              <a:xfrm>
                <a:off x="10798175" y="2003426"/>
                <a:ext cx="747712" cy="3071813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59" name="Google Shape;1459;p10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10656887" y="1184274"/>
              <a:ext cx="1152526" cy="4722815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2" name="Google Shape;1462;p10"/>
          <p:cNvGrpSpPr/>
          <p:nvPr/>
        </p:nvGrpSpPr>
        <p:grpSpPr>
          <a:xfrm>
            <a:off x="8750620" y="2831640"/>
            <a:ext cx="2370153" cy="1434433"/>
            <a:chOff x="4595620" y="2090746"/>
            <a:chExt cx="6515292" cy="2676507"/>
          </a:xfrm>
        </p:grpSpPr>
        <p:grpSp>
          <p:nvGrpSpPr>
            <p:cNvPr id="1463" name="Google Shape;1463;p10"/>
            <p:cNvGrpSpPr/>
            <p:nvPr/>
          </p:nvGrpSpPr>
          <p:grpSpPr>
            <a:xfrm>
              <a:off x="4595620" y="2090746"/>
              <a:ext cx="6515292" cy="2676507"/>
              <a:chOff x="4572950" y="2090746"/>
              <a:chExt cx="6515292" cy="2676507"/>
            </a:xfrm>
          </p:grpSpPr>
          <p:sp>
            <p:nvSpPr>
              <p:cNvPr id="1464" name="Google Shape;1464;p10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6" name="Google Shape;1466;p10"/>
              <p:cNvSpPr/>
              <p:nvPr/>
            </p:nvSpPr>
            <p:spPr>
              <a:xfrm>
                <a:off x="4647786" y="3729399"/>
                <a:ext cx="2586492" cy="1037854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7" name="Google Shape;1467;p10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>
                <a:off x="4572950" y="3581593"/>
                <a:ext cx="2491759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>
                <a:off x="8687688" y="3306809"/>
                <a:ext cx="1504877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72" name="Google Shape;1472;p10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74" name="Google Shape;1474;p10"/>
          <p:cNvSpPr txBox="1"/>
          <p:nvPr/>
        </p:nvSpPr>
        <p:spPr>
          <a:xfrm>
            <a:off x="406794" y="631031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"/>
          <p:cNvSpPr txBox="1"/>
          <p:nvPr>
            <p:ph type="title"/>
          </p:nvPr>
        </p:nvSpPr>
        <p:spPr>
          <a:xfrm>
            <a:off x="1197868" y="332805"/>
            <a:ext cx="5184576" cy="7110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Deployment option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80" name="Google Shape;148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868" y="1169941"/>
            <a:ext cx="9577063" cy="348039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81" name="Google Shape;1481;p11"/>
          <p:cNvSpPr txBox="1"/>
          <p:nvPr/>
        </p:nvSpPr>
        <p:spPr>
          <a:xfrm>
            <a:off x="1197868" y="4962347"/>
            <a:ext cx="6037200" cy="83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1 : Decentralised EWM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2 : Embedded EWM</a:t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2" name="Google Shape;1482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"/>
          <p:cNvSpPr txBox="1"/>
          <p:nvPr>
            <p:ph type="title"/>
          </p:nvPr>
        </p:nvSpPr>
        <p:spPr>
          <a:xfrm>
            <a:off x="837828" y="539426"/>
            <a:ext cx="9632267" cy="533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decentralized &amp; embedded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412776"/>
            <a:ext cx="10081120" cy="43733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89" name="Google Shape;1489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3"/>
          <p:cNvSpPr txBox="1"/>
          <p:nvPr>
            <p:ph type="title"/>
          </p:nvPr>
        </p:nvSpPr>
        <p:spPr>
          <a:xfrm>
            <a:off x="937556" y="179320"/>
            <a:ext cx="592938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CIF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95" name="Google Shape;149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01" y="980728"/>
            <a:ext cx="9865096" cy="446101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496" name="Google Shape;1496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"/>
          <p:cNvSpPr txBox="1"/>
          <p:nvPr>
            <p:ph type="title"/>
          </p:nvPr>
        </p:nvSpPr>
        <p:spPr>
          <a:xfrm>
            <a:off x="1197868" y="188640"/>
            <a:ext cx="564135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 Structure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61" y="1068884"/>
            <a:ext cx="9865096" cy="47202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 p14:dur="800"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"/>
          <p:cNvSpPr txBox="1"/>
          <p:nvPr>
            <p:ph type="title"/>
          </p:nvPr>
        </p:nvSpPr>
        <p:spPr>
          <a:xfrm>
            <a:off x="659261" y="323381"/>
            <a:ext cx="8305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a warehouse looks in EWM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331452"/>
            <a:ext cx="9649072" cy="419509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510" name="Google Shape;1510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6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1" name="Google Shape;1521;p16"/>
          <p:cNvSpPr/>
          <p:nvPr/>
        </p:nvSpPr>
        <p:spPr>
          <a:xfrm>
            <a:off x="0" y="893"/>
            <a:ext cx="12188825" cy="6856214"/>
          </a:xfrm>
          <a:prstGeom prst="rect">
            <a:avLst/>
          </a:pr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2" name="Google Shape;1522;p16"/>
          <p:cNvSpPr txBox="1"/>
          <p:nvPr>
            <p:ph type="title"/>
          </p:nvPr>
        </p:nvSpPr>
        <p:spPr>
          <a:xfrm>
            <a:off x="7998753" y="1326428"/>
            <a:ext cx="3542541" cy="3065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High Rack Warehouse</a:t>
            </a:r>
            <a:endParaRPr/>
          </a:p>
        </p:txBody>
      </p:sp>
      <p:sp>
        <p:nvSpPr>
          <p:cNvPr id="1523" name="Google Shape;1523;p16"/>
          <p:cNvSpPr/>
          <p:nvPr/>
        </p:nvSpPr>
        <p:spPr>
          <a:xfrm flipH="1">
            <a:off x="7411735" y="893"/>
            <a:ext cx="559326" cy="3708676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indoor, floor, warehouse, scaffolding&#10;&#10;Description automatically generated" id="1524" name="Google Shape;1524;p16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1" l="11632" r="25852" t="0"/>
          <a:stretch/>
        </p:blipFill>
        <p:spPr>
          <a:xfrm>
            <a:off x="-8346" y="-1"/>
            <a:ext cx="7758921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526" name="Google Shape;152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0715" y="246545"/>
            <a:ext cx="970180" cy="9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5" name="Google Shape;1535;p1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7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text, indoor, floor, warehouse&#10;&#10;Description automatically generated" id="1538" name="Google Shape;1538;p17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21191" l="0" r="-1" t="0"/>
          <a:stretch/>
        </p:blipFill>
        <p:spPr>
          <a:xfrm>
            <a:off x="1" y="888"/>
            <a:ext cx="12188520" cy="50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7"/>
          <p:cNvSpPr/>
          <p:nvPr/>
        </p:nvSpPr>
        <p:spPr>
          <a:xfrm>
            <a:off x="8717668" y="3753610"/>
            <a:ext cx="3471156" cy="825717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0" name="Google Shape;1540;p17"/>
          <p:cNvSpPr/>
          <p:nvPr/>
        </p:nvSpPr>
        <p:spPr>
          <a:xfrm>
            <a:off x="-1" y="4055370"/>
            <a:ext cx="12188825" cy="280173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1" name="Google Shape;1541;p17"/>
          <p:cNvSpPr txBox="1"/>
          <p:nvPr>
            <p:ph type="title"/>
          </p:nvPr>
        </p:nvSpPr>
        <p:spPr>
          <a:xfrm>
            <a:off x="636749" y="4853975"/>
            <a:ext cx="10404892" cy="8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Open Warehouse</a:t>
            </a:r>
            <a:endParaRPr/>
          </a:p>
        </p:txBody>
      </p:sp>
      <p:pic>
        <p:nvPicPr>
          <p:cNvPr descr="A picture containing symbol, font, logo, graphics&#10;&#10;Description automatically generated" id="1542" name="Google Shape;154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"/>
          <p:cNvSpPr txBox="1"/>
          <p:nvPr>
            <p:ph type="title"/>
          </p:nvPr>
        </p:nvSpPr>
        <p:spPr>
          <a:xfrm>
            <a:off x="952922" y="25479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Warehouse Activities</a:t>
            </a:r>
            <a:endParaRPr/>
          </a:p>
        </p:txBody>
      </p:sp>
      <p:pic>
        <p:nvPicPr>
          <p:cNvPr descr="Diagram&#10;&#10;Description automatically generated" id="1549" name="Google Shape;154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22" y="1065634"/>
            <a:ext cx="10569242" cy="47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6" name="Google Shape;1306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184942" y="0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"/>
          <p:cNvSpPr txBox="1"/>
          <p:nvPr/>
        </p:nvSpPr>
        <p:spPr>
          <a:xfrm>
            <a:off x="4598765" y="3789040"/>
            <a:ext cx="326662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 Mr.Bijoy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8" name="Google Shape;1308;p2"/>
          <p:cNvSpPr txBox="1"/>
          <p:nvPr/>
        </p:nvSpPr>
        <p:spPr>
          <a:xfrm>
            <a:off x="184942" y="635210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9"/>
          <p:cNvSpPr txBox="1"/>
          <p:nvPr>
            <p:ph type="title"/>
          </p:nvPr>
        </p:nvSpPr>
        <p:spPr>
          <a:xfrm>
            <a:off x="909836" y="190287"/>
            <a:ext cx="10825927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Process</a:t>
            </a:r>
            <a:endParaRPr/>
          </a:p>
        </p:txBody>
      </p:sp>
      <p:pic>
        <p:nvPicPr>
          <p:cNvPr descr="Goods Receipt Posting from External Procurement - SAP Documentation" id="1556" name="Google Shape;15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050894"/>
            <a:ext cx="986509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 txBox="1"/>
          <p:nvPr>
            <p:ph type="title"/>
          </p:nvPr>
        </p:nvSpPr>
        <p:spPr>
          <a:xfrm>
            <a:off x="943671" y="14581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Cycle</a:t>
            </a:r>
            <a:endParaRPr/>
          </a:p>
        </p:txBody>
      </p:sp>
      <p:pic>
        <p:nvPicPr>
          <p:cNvPr descr="Timeline&#10;&#10;Description automatically generated" id="1563" name="Google Shape;156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52" y="980728"/>
            <a:ext cx="9217024" cy="477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1"/>
          <p:cNvSpPr txBox="1"/>
          <p:nvPr>
            <p:ph type="title"/>
          </p:nvPr>
        </p:nvSpPr>
        <p:spPr>
          <a:xfrm>
            <a:off x="909836" y="2461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Outbound Process</a:t>
            </a:r>
            <a:endParaRPr/>
          </a:p>
        </p:txBody>
      </p:sp>
      <p:pic>
        <p:nvPicPr>
          <p:cNvPr descr="Timeline&#10;&#10;Description automatically generated" id="1570" name="Google Shape;157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102904"/>
            <a:ext cx="9289032" cy="47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578" name="Google Shape;15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/>
          </a:p>
        </p:txBody>
      </p:sp>
      <p:pic>
        <p:nvPicPr>
          <p:cNvPr descr="A picture containing symbol, font, logo, graphics&#10;&#10;Description automatically generated" id="1581" name="Google Shape;15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586" name="Google Shape;1586;p23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477787" y="1163165"/>
            <a:ext cx="11017225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592" name="Google Shape;15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772816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24"/>
          <p:cNvSpPr txBox="1"/>
          <p:nvPr/>
        </p:nvSpPr>
        <p:spPr>
          <a:xfrm>
            <a:off x="1609725" y="80937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5"/>
          <p:cNvSpPr/>
          <p:nvPr/>
        </p:nvSpPr>
        <p:spPr>
          <a:xfrm>
            <a:off x="1426017" y="766328"/>
            <a:ext cx="9597487" cy="6567372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9" name="Google Shape;1599;p25"/>
          <p:cNvSpPr/>
          <p:nvPr/>
        </p:nvSpPr>
        <p:spPr>
          <a:xfrm>
            <a:off x="853440" y="-9525"/>
            <a:ext cx="2920421" cy="687419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25"/>
          <p:cNvSpPr/>
          <p:nvPr/>
        </p:nvSpPr>
        <p:spPr>
          <a:xfrm>
            <a:off x="4571903" y="178874"/>
            <a:ext cx="6962371" cy="2859288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2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2" name="Google Shape;1602;p2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03" name="Google Shape;1603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04" name="Google Shape;1604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  <p:transition spd="slow" p14:dur="800"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10" name="Google Shape;161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19" name="Google Shape;1619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0" name="Google Shape;162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7"/>
          <p:cNvSpPr/>
          <p:nvPr/>
        </p:nvSpPr>
        <p:spPr>
          <a:xfrm>
            <a:off x="311422" y="6006235"/>
            <a:ext cx="3367695" cy="70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2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2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2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2799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27"/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2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633" name="Google Shape;1633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2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2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sz="1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38" name="Google Shape;16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2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2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2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spd="slow" p14:dur="800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5" name="Google Shape;1315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6" name="Google Shape;1316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8" name="Google Shape;1318;p3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1" name="Google Shape;1321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2" name="Google Shape;1322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3" name="Google Shape;1323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1" name="Google Shape;1331;p3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3" name="Google Shape;1333;p3"/>
          <p:cNvSpPr/>
          <p:nvPr/>
        </p:nvSpPr>
        <p:spPr>
          <a:xfrm>
            <a:off x="10467119" y="0"/>
            <a:ext cx="1721706" cy="2474444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/>
          <p:nvPr/>
        </p:nvSpPr>
        <p:spPr>
          <a:xfrm>
            <a:off x="247008" y="1132746"/>
            <a:ext cx="656748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1)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5" name="Google Shape;1335;p3"/>
          <p:cNvSpPr txBox="1"/>
          <p:nvPr/>
        </p:nvSpPr>
        <p:spPr>
          <a:xfrm>
            <a:off x="151748" y="2838564"/>
            <a:ext cx="6873837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6" name="Google Shape;1336;p3"/>
          <p:cNvSpPr txBox="1"/>
          <p:nvPr>
            <p:ph idx="11" type="ftr"/>
          </p:nvPr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" l="0" r="0" t="20"/>
          <a:stretch/>
        </p:blipFill>
        <p:spPr>
          <a:xfrm>
            <a:off x="-1" y="893"/>
            <a:ext cx="12188825" cy="685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342" name="Google Shape;1342;p4"/>
          <p:cNvSpPr/>
          <p:nvPr/>
        </p:nvSpPr>
        <p:spPr>
          <a:xfrm>
            <a:off x="1587" y="-13391"/>
            <a:ext cx="12185651" cy="6870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solidFill>
            <a:srgbClr val="E25C2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"/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"/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training content and delivery of this presentation is confidential, and cannot be recorded, or copied and distributed to any third party, without the written consent of Anubhav Trainings.</a:t>
            </a:r>
            <a:endParaRPr sz="23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347" name="Google Shape;13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0201" y="187456"/>
            <a:ext cx="830313" cy="82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"/>
          <p:cNvSpPr/>
          <p:nvPr/>
        </p:nvSpPr>
        <p:spPr>
          <a:xfrm>
            <a:off x="6737665" y="39796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Internal Processes &amp; Work center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4" name="Google Shape;1354;p5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Putaway Process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5" name="Google Shape;1355;p5"/>
          <p:cNvSpPr/>
          <p:nvPr/>
        </p:nvSpPr>
        <p:spPr>
          <a:xfrm>
            <a:off x="898938" y="39739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ERP S4 - EWM Integration &amp; EWM Master data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6" name="Google Shape;1356;p5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7" name="Google Shape;1357;p5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8" name="Google Shape;1358;p5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9" name="Google Shape;1359;p5"/>
          <p:cNvSpPr/>
          <p:nvPr/>
        </p:nvSpPr>
        <p:spPr>
          <a:xfrm>
            <a:off x="6737665" y="215190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Resource Management &amp; Warehouse Monitor</a:t>
            </a:r>
            <a:endParaRPr/>
          </a:p>
        </p:txBody>
      </p:sp>
      <p:sp>
        <p:nvSpPr>
          <p:cNvPr id="1360" name="Google Shape;1360;p5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HU Management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1" name="Google Shape;1361;p5"/>
          <p:cNvSpPr/>
          <p:nvPr/>
        </p:nvSpPr>
        <p:spPr>
          <a:xfrm>
            <a:off x="1031324" y="3096530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2" name="Google Shape;1362;p5"/>
          <p:cNvSpPr/>
          <p:nvPr/>
        </p:nvSpPr>
        <p:spPr>
          <a:xfrm>
            <a:off x="898938" y="2182199"/>
            <a:ext cx="4419836" cy="5808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3" name="Google Shape;1363;p5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5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5" name="Google Shape;1365;p5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6" name="Google Shape;1366;p5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7" name="Google Shape;1367;p5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8" name="Google Shape;1368;p5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9" name="Google Shape;1369;p5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0" name="Google Shape;1370;p5"/>
          <p:cNvSpPr/>
          <p:nvPr/>
        </p:nvSpPr>
        <p:spPr>
          <a:xfrm>
            <a:off x="627945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1" name="Google Shape;1371;p5"/>
          <p:cNvSpPr/>
          <p:nvPr/>
        </p:nvSpPr>
        <p:spPr>
          <a:xfrm>
            <a:off x="6762790" y="4881108"/>
            <a:ext cx="4419836" cy="83056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Outbound Process / Stock Removal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5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5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374" name="Google Shape;1374;p5"/>
          <p:cNvSpPr txBox="1"/>
          <p:nvPr>
            <p:ph type="title"/>
          </p:nvPr>
        </p:nvSpPr>
        <p:spPr>
          <a:xfrm>
            <a:off x="838199" y="297403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5" name="Google Shape;1375;p5"/>
          <p:cNvSpPr txBox="1"/>
          <p:nvPr/>
        </p:nvSpPr>
        <p:spPr>
          <a:xfrm>
            <a:off x="1308125" y="2260725"/>
            <a:ext cx="31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EWM Business processes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6" name="Google Shape;1376;p5"/>
          <p:cNvSpPr txBox="1"/>
          <p:nvPr/>
        </p:nvSpPr>
        <p:spPr>
          <a:xfrm>
            <a:off x="7178014" y="3021697"/>
            <a:ext cx="396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Packaging 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Specification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 PPF Actionsc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7" name="Google Shape;1377;p5"/>
          <p:cNvSpPr txBox="1"/>
          <p:nvPr/>
        </p:nvSpPr>
        <p:spPr>
          <a:xfrm>
            <a:off x="1373225" y="3093138"/>
            <a:ext cx="53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MM &amp; EWM Org Structure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"/>
          <p:cNvSpPr/>
          <p:nvPr/>
        </p:nvSpPr>
        <p:spPr>
          <a:xfrm>
            <a:off x="6787208" y="3907671"/>
            <a:ext cx="4349549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3" name="Google Shape;1383;p6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LOSC (Layout Oriented Storage control)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4" name="Google Shape;1384;p6"/>
          <p:cNvSpPr/>
          <p:nvPr/>
        </p:nvSpPr>
        <p:spPr>
          <a:xfrm>
            <a:off x="1050371" y="3938462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5" name="Google Shape;1385;p6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6" name="Google Shape;1386;p6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7" name="Google Shape;1387;p6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8" name="Google Shape;1388;p6"/>
          <p:cNvSpPr/>
          <p:nvPr/>
        </p:nvSpPr>
        <p:spPr>
          <a:xfrm>
            <a:off x="6807952" y="2134136"/>
            <a:ext cx="4419836" cy="7159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9" name="Google Shape;1389;p6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/>
          </a:p>
        </p:txBody>
      </p:sp>
      <p:sp>
        <p:nvSpPr>
          <p:cNvPr id="1390" name="Google Shape;1390;p6"/>
          <p:cNvSpPr/>
          <p:nvPr/>
        </p:nvSpPr>
        <p:spPr>
          <a:xfrm>
            <a:off x="1184258" y="3097175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1" name="Google Shape;1391;p6"/>
          <p:cNvSpPr/>
          <p:nvPr/>
        </p:nvSpPr>
        <p:spPr>
          <a:xfrm>
            <a:off x="961336" y="2142527"/>
            <a:ext cx="4419836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Google Shape;1392;p6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WOCR &amp; Wave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3" name="Google Shape;1393;p6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5" name="Google Shape;1395;p6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6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7" name="Google Shape;1397;p6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8" name="Google Shape;1398;p6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9" name="Google Shape;1399;p6"/>
          <p:cNvSpPr/>
          <p:nvPr/>
        </p:nvSpPr>
        <p:spPr>
          <a:xfrm>
            <a:off x="6238428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Google Shape;1400;p6"/>
          <p:cNvSpPr/>
          <p:nvPr/>
        </p:nvSpPr>
        <p:spPr>
          <a:xfrm>
            <a:off x="6752555" y="4955750"/>
            <a:ext cx="4419836" cy="63626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1" name="Google Shape;1401;p6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2" name="Google Shape;1402;p6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03" name="Google Shape;1403;p6"/>
          <p:cNvSpPr txBox="1"/>
          <p:nvPr>
            <p:ph type="title"/>
          </p:nvPr>
        </p:nvSpPr>
        <p:spPr>
          <a:xfrm>
            <a:off x="898938" y="318668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6"/>
          <p:cNvSpPr txBox="1"/>
          <p:nvPr/>
        </p:nvSpPr>
        <p:spPr>
          <a:xfrm>
            <a:off x="1306422" y="3156968"/>
            <a:ext cx="33723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 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6"/>
          <p:cNvSpPr txBox="1"/>
          <p:nvPr/>
        </p:nvSpPr>
        <p:spPr>
          <a:xfrm>
            <a:off x="7178014" y="3021697"/>
            <a:ext cx="3960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p6"/>
          <p:cNvSpPr/>
          <p:nvPr/>
        </p:nvSpPr>
        <p:spPr>
          <a:xfrm>
            <a:off x="1244144" y="4051768"/>
            <a:ext cx="4167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7" name="Google Shape;1407;p6"/>
          <p:cNvSpPr txBox="1"/>
          <p:nvPr/>
        </p:nvSpPr>
        <p:spPr>
          <a:xfrm>
            <a:off x="7097803" y="2203834"/>
            <a:ext cx="35178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VAS (Value added serviceNumber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Managements)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8" name="Google Shape;1408;p6"/>
          <p:cNvSpPr txBox="1"/>
          <p:nvPr/>
        </p:nvSpPr>
        <p:spPr>
          <a:xfrm>
            <a:off x="7159300" y="3070768"/>
            <a:ext cx="2899705" cy="66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Batch Management in EWM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 Exception Codes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9" name="Google Shape;1409;p6"/>
          <p:cNvSpPr txBox="1"/>
          <p:nvPr/>
        </p:nvSpPr>
        <p:spPr>
          <a:xfrm>
            <a:off x="7187489" y="4955750"/>
            <a:ext cx="35489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Transfer Posting from ERP side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side &amp; EWM to ERP side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0" name="Google Shape;1410;p6"/>
          <p:cNvSpPr txBox="1"/>
          <p:nvPr/>
        </p:nvSpPr>
        <p:spPr>
          <a:xfrm>
            <a:off x="7242332" y="3973926"/>
            <a:ext cx="15822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Cross Docking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1" name="Google Shape;1411;p6"/>
          <p:cNvSpPr txBox="1"/>
          <p:nvPr/>
        </p:nvSpPr>
        <p:spPr>
          <a:xfrm>
            <a:off x="1440441" y="2228816"/>
            <a:ext cx="2006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"/>
          <p:cNvSpPr/>
          <p:nvPr/>
        </p:nvSpPr>
        <p:spPr>
          <a:xfrm>
            <a:off x="2205979" y="4505300"/>
            <a:ext cx="4539437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7" name="Google Shape;1417;p7"/>
          <p:cNvSpPr/>
          <p:nvPr/>
        </p:nvSpPr>
        <p:spPr>
          <a:xfrm>
            <a:off x="2494011" y="3223979"/>
            <a:ext cx="4287449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8" name="Google Shape;1418;p7"/>
          <p:cNvSpPr/>
          <p:nvPr/>
        </p:nvSpPr>
        <p:spPr>
          <a:xfrm>
            <a:off x="2325581" y="1829306"/>
            <a:ext cx="4419836" cy="63092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9" name="Google Shape;1419;p7"/>
          <p:cNvSpPr/>
          <p:nvPr/>
        </p:nvSpPr>
        <p:spPr>
          <a:xfrm>
            <a:off x="1916408" y="173461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0" name="Google Shape;1420;p7"/>
          <p:cNvSpPr/>
          <p:nvPr/>
        </p:nvSpPr>
        <p:spPr>
          <a:xfrm>
            <a:off x="1916408" y="4435815"/>
            <a:ext cx="902093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1" name="Google Shape;1421;p7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22" name="Google Shape;1422;p7"/>
          <p:cNvSpPr txBox="1"/>
          <p:nvPr>
            <p:ph type="title"/>
          </p:nvPr>
        </p:nvSpPr>
        <p:spPr>
          <a:xfrm>
            <a:off x="1197868" y="318871"/>
            <a:ext cx="6264696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3" name="Google Shape;1423;p7"/>
          <p:cNvSpPr txBox="1"/>
          <p:nvPr/>
        </p:nvSpPr>
        <p:spPr>
          <a:xfrm>
            <a:off x="2744922" y="4588276"/>
            <a:ext cx="19548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4" name="Google Shape;1424;p7"/>
          <p:cNvSpPr txBox="1"/>
          <p:nvPr/>
        </p:nvSpPr>
        <p:spPr>
          <a:xfrm>
            <a:off x="2695950" y="3310268"/>
            <a:ext cx="20528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5" name="Google Shape;1425;p7"/>
          <p:cNvSpPr/>
          <p:nvPr/>
        </p:nvSpPr>
        <p:spPr>
          <a:xfrm>
            <a:off x="1918320" y="3140641"/>
            <a:ext cx="900181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6" name="Google Shape;1426;p7"/>
          <p:cNvSpPr txBox="1"/>
          <p:nvPr/>
        </p:nvSpPr>
        <p:spPr>
          <a:xfrm>
            <a:off x="2634999" y="1956394"/>
            <a:ext cx="26673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Bulk Storage Strategy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8"/>
          <p:cNvPicPr preferRelativeResize="0"/>
          <p:nvPr/>
        </p:nvPicPr>
        <p:blipFill rotWithShape="1">
          <a:blip r:embed="rId3">
            <a:alphaModFix/>
          </a:blip>
          <a:srcRect b="1237" l="0" r="0" t="1237"/>
          <a:stretch/>
        </p:blipFill>
        <p:spPr>
          <a:xfrm>
            <a:off x="5851600" y="1"/>
            <a:ext cx="63372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33" name="Google Shape;1433;p8"/>
          <p:cNvSpPr txBox="1"/>
          <p:nvPr/>
        </p:nvSpPr>
        <p:spPr>
          <a:xfrm>
            <a:off x="235178" y="61127"/>
            <a:ext cx="67692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8"/>
          <p:cNvSpPr txBox="1"/>
          <p:nvPr/>
        </p:nvSpPr>
        <p:spPr>
          <a:xfrm>
            <a:off x="336975" y="1007026"/>
            <a:ext cx="5472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Extended Warehouse Management (EWM) is used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efficiently manage inventory in the Warehouse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supporting processing of goods movement.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allows the company to control their Warehouse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processes and movement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goods in the Warehouse.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symbol, font, logo, graphics&#10;&#10;Description automatically generated" id="1435" name="Google Shape;14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P Analytics Cloud | SAP Analytics Cloud Services" id="1441" name="Google Shape;1441;g25f19cd073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328" y="546900"/>
            <a:ext cx="5482498" cy="56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g25f19cd0735_0_5"/>
          <p:cNvSpPr txBox="1"/>
          <p:nvPr/>
        </p:nvSpPr>
        <p:spPr>
          <a:xfrm>
            <a:off x="382825" y="415925"/>
            <a:ext cx="107628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S4hana Ewm 2020 Demo Access</a:t>
            </a:r>
            <a:endParaRPr b="1" sz="3000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 your desktop</a:t>
            </a:r>
            <a:b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start&gt;run&gt;type mstsc &gt;enter ip add </a:t>
            </a:r>
            <a:endParaRPr b="1"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-US" sz="21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49.207.10.109:5656</a:t>
            </a: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&gt;connect</a:t>
            </a:r>
            <a:endParaRPr b="1"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Note: Your Remote desktop and SAP logon 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password and user are same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2013-09-12T13:05:01Z</dcterms:created>
  <dc:creator>Julian</dc:creator>
</cp:coreProperties>
</file>